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20"/>
  </p:notesMasterIdLst>
  <p:sldIdLst>
    <p:sldId id="378" r:id="rId2"/>
    <p:sldId id="380" r:id="rId3"/>
    <p:sldId id="381" r:id="rId4"/>
    <p:sldId id="379" r:id="rId5"/>
    <p:sldId id="382" r:id="rId6"/>
    <p:sldId id="392" r:id="rId7"/>
    <p:sldId id="383" r:id="rId8"/>
    <p:sldId id="390" r:id="rId9"/>
    <p:sldId id="361" r:id="rId10"/>
    <p:sldId id="385" r:id="rId11"/>
    <p:sldId id="386" r:id="rId12"/>
    <p:sldId id="387" r:id="rId13"/>
    <p:sldId id="396" r:id="rId14"/>
    <p:sldId id="397" r:id="rId15"/>
    <p:sldId id="393" r:id="rId16"/>
    <p:sldId id="384" r:id="rId17"/>
    <p:sldId id="394" r:id="rId18"/>
    <p:sldId id="395" r:id="rId19"/>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671" autoAdjust="0"/>
  </p:normalViewPr>
  <p:slideViewPr>
    <p:cSldViewPr>
      <p:cViewPr varScale="1">
        <p:scale>
          <a:sx n="95" d="100"/>
          <a:sy n="95" d="100"/>
        </p:scale>
        <p:origin x="-44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atin typeface="Arial" charset="0"/>
                <a:cs typeface="+mn-cs"/>
              </a:defRPr>
            </a:lvl1pPr>
          </a:lstStyle>
          <a:p>
            <a:pPr>
              <a:defRPr/>
            </a:pPr>
            <a:endParaRPr lang="en-ZA"/>
          </a:p>
        </p:txBody>
      </p:sp>
      <p:sp>
        <p:nvSpPr>
          <p:cNvPr id="3" name="Date Placeholder 2"/>
          <p:cNvSpPr>
            <a:spLocks noGrp="1"/>
          </p:cNvSpPr>
          <p:nvPr>
            <p:ph type="dt" idx="1"/>
          </p:nvPr>
        </p:nvSpPr>
        <p:spPr>
          <a:xfrm>
            <a:off x="4021138" y="0"/>
            <a:ext cx="3076575" cy="511175"/>
          </a:xfrm>
          <a:prstGeom prst="rect">
            <a:avLst/>
          </a:prstGeom>
        </p:spPr>
        <p:txBody>
          <a:bodyPr vert="horz" lIns="91440" tIns="45720" rIns="91440" bIns="45720" rtlCol="0"/>
          <a:lstStyle>
            <a:lvl1pPr algn="r">
              <a:defRPr sz="1200">
                <a:latin typeface="Arial" charset="0"/>
                <a:cs typeface="+mn-cs"/>
              </a:defRPr>
            </a:lvl1pPr>
          </a:lstStyle>
          <a:p>
            <a:pPr>
              <a:defRPr/>
            </a:pPr>
            <a:fld id="{A89B6183-2BC4-4F12-8CF1-F425E2F01640}" type="datetimeFigureOut">
              <a:rPr lang="en-ZA"/>
              <a:pPr>
                <a:defRPr/>
              </a:pPr>
              <a:t>2013/09/12</a:t>
            </a:fld>
            <a:endParaRPr lang="en-ZA"/>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1440" tIns="45720" rIns="91440" bIns="45720" rtlCol="0" anchor="ctr"/>
          <a:lstStyle/>
          <a:p>
            <a:pPr lvl="0"/>
            <a:endParaRPr lang="en-ZA" noProof="0"/>
          </a:p>
        </p:txBody>
      </p:sp>
      <p:sp>
        <p:nvSpPr>
          <p:cNvPr id="5" name="Notes Placeholder 4"/>
          <p:cNvSpPr>
            <a:spLocks noGrp="1"/>
          </p:cNvSpPr>
          <p:nvPr>
            <p:ph type="body" sz="quarter" idx="3"/>
          </p:nvPr>
        </p:nvSpPr>
        <p:spPr>
          <a:xfrm>
            <a:off x="709613" y="4860925"/>
            <a:ext cx="5680075" cy="4605338"/>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ZA" noProof="0"/>
          </a:p>
        </p:txBody>
      </p:sp>
      <p:sp>
        <p:nvSpPr>
          <p:cNvPr id="6" name="Footer Placeholder 5"/>
          <p:cNvSpPr>
            <a:spLocks noGrp="1"/>
          </p:cNvSpPr>
          <p:nvPr>
            <p:ph type="ftr" sz="quarter" idx="4"/>
          </p:nvPr>
        </p:nvSpPr>
        <p:spPr>
          <a:xfrm>
            <a:off x="0" y="9721850"/>
            <a:ext cx="3076575" cy="511175"/>
          </a:xfrm>
          <a:prstGeom prst="rect">
            <a:avLst/>
          </a:prstGeom>
        </p:spPr>
        <p:txBody>
          <a:bodyPr vert="horz" lIns="91440" tIns="45720" rIns="91440" bIns="45720" rtlCol="0" anchor="b"/>
          <a:lstStyle>
            <a:lvl1pPr algn="l">
              <a:defRPr sz="1200">
                <a:latin typeface="Arial" charset="0"/>
                <a:cs typeface="+mn-cs"/>
              </a:defRPr>
            </a:lvl1pPr>
          </a:lstStyle>
          <a:p>
            <a:pPr>
              <a:defRPr/>
            </a:pPr>
            <a:endParaRPr lang="en-ZA"/>
          </a:p>
        </p:txBody>
      </p:sp>
      <p:sp>
        <p:nvSpPr>
          <p:cNvPr id="7" name="Slide Number Placeholder 6"/>
          <p:cNvSpPr>
            <a:spLocks noGrp="1"/>
          </p:cNvSpPr>
          <p:nvPr>
            <p:ph type="sldNum" sz="quarter" idx="5"/>
          </p:nvPr>
        </p:nvSpPr>
        <p:spPr>
          <a:xfrm>
            <a:off x="4021138" y="9721850"/>
            <a:ext cx="3076575" cy="511175"/>
          </a:xfrm>
          <a:prstGeom prst="rect">
            <a:avLst/>
          </a:prstGeom>
        </p:spPr>
        <p:txBody>
          <a:bodyPr vert="horz" lIns="91440" tIns="45720" rIns="91440" bIns="45720" rtlCol="0" anchor="b"/>
          <a:lstStyle>
            <a:lvl1pPr algn="r">
              <a:defRPr sz="1200">
                <a:latin typeface="Arial" charset="0"/>
                <a:cs typeface="+mn-cs"/>
              </a:defRPr>
            </a:lvl1pPr>
          </a:lstStyle>
          <a:p>
            <a:pPr>
              <a:defRPr/>
            </a:pPr>
            <a:fld id="{344130AC-0F23-4E46-81A9-CE813BE6111B}" type="slidenum">
              <a:rPr lang="en-ZA"/>
              <a:pPr>
                <a:defRPr/>
              </a:pPr>
              <a:t>‹#›</a:t>
            </a:fld>
            <a:endParaRPr lang="en-ZA"/>
          </a:p>
        </p:txBody>
      </p:sp>
    </p:spTree>
    <p:extLst>
      <p:ext uri="{BB962C8B-B14F-4D97-AF65-F5344CB8AC3E}">
        <p14:creationId xmlns:p14="http://schemas.microsoft.com/office/powerpoint/2010/main" val="15882000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Health Science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350"/>
            <a:ext cx="9144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5292725" y="2420938"/>
            <a:ext cx="3455988" cy="2376487"/>
          </a:xfrm>
        </p:spPr>
        <p:txBody>
          <a:bodyPr/>
          <a:lstStyle>
            <a:lvl1pPr algn="ctr">
              <a:defRPr sz="3600"/>
            </a:lvl1pPr>
          </a:lstStyle>
          <a:p>
            <a:r>
              <a:rPr lang="en-GB"/>
              <a:t>Click to edit Master title style</a:t>
            </a:r>
          </a:p>
        </p:txBody>
      </p:sp>
      <p:sp>
        <p:nvSpPr>
          <p:cNvPr id="3075" name="Rectangle 3"/>
          <p:cNvSpPr>
            <a:spLocks noGrp="1" noChangeArrowheads="1"/>
          </p:cNvSpPr>
          <p:nvPr>
            <p:ph type="subTitle" idx="1"/>
          </p:nvPr>
        </p:nvSpPr>
        <p:spPr>
          <a:xfrm>
            <a:off x="5292725" y="5300663"/>
            <a:ext cx="3457575" cy="792162"/>
          </a:xfrm>
        </p:spPr>
        <p:txBody>
          <a:bodyPr/>
          <a:lstStyle>
            <a:lvl1pPr marL="0" indent="0" algn="ctr">
              <a:buFont typeface="Wingdings" pitchFamily="2" charset="2"/>
              <a:buNone/>
              <a:defRPr>
                <a:solidFill>
                  <a:schemeClr val="bg1"/>
                </a:solidFill>
              </a:defRPr>
            </a:lvl1pPr>
          </a:lstStyle>
          <a:p>
            <a:r>
              <a:rPr lang="en-GB"/>
              <a:t>Click to edit Master subtitle style</a:t>
            </a:r>
          </a:p>
        </p:txBody>
      </p:sp>
    </p:spTree>
    <p:extLst>
      <p:ext uri="{BB962C8B-B14F-4D97-AF65-F5344CB8AC3E}">
        <p14:creationId xmlns:p14="http://schemas.microsoft.com/office/powerpoint/2010/main" val="686003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1878523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9550" y="115888"/>
            <a:ext cx="2125663" cy="601027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179388" y="115888"/>
            <a:ext cx="6227762"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3763888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849266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12649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179388" y="1125538"/>
            <a:ext cx="4176712"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508500" y="1125538"/>
            <a:ext cx="4176713"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159700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785887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Tree>
    <p:extLst>
      <p:ext uri="{BB962C8B-B14F-4D97-AF65-F5344CB8AC3E}">
        <p14:creationId xmlns:p14="http://schemas.microsoft.com/office/powerpoint/2010/main" val="1588912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622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06723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5786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79388" y="115888"/>
            <a:ext cx="837406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051" name="Rectangle 3"/>
          <p:cNvSpPr>
            <a:spLocks noGrp="1" noChangeArrowheads="1"/>
          </p:cNvSpPr>
          <p:nvPr>
            <p:ph type="body" idx="1"/>
          </p:nvPr>
        </p:nvSpPr>
        <p:spPr bwMode="auto">
          <a:xfrm>
            <a:off x="179388" y="1125538"/>
            <a:ext cx="8505825"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p:txBody>
      </p:sp>
      <p:pic>
        <p:nvPicPr>
          <p:cNvPr id="2052" name="Picture 8" descr="NMMU  LOGO"/>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807325" y="6269038"/>
            <a:ext cx="12287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10" descr="Health header ppt"/>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036050"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85"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173038" indent="-173038" algn="l" rtl="0" eaLnBrk="0" fontAlgn="base" hangingPunct="0">
        <a:spcBef>
          <a:spcPct val="20000"/>
        </a:spcBef>
        <a:spcAft>
          <a:spcPct val="0"/>
        </a:spcAft>
        <a:buClr>
          <a:schemeClr val="folHlink"/>
        </a:buClr>
        <a:buFont typeface="Wingdings" pitchFamily="2" charset="2"/>
        <a:buChar char="§"/>
        <a:defRPr sz="2400">
          <a:solidFill>
            <a:srgbClr val="003057"/>
          </a:solidFill>
          <a:latin typeface="+mn-lt"/>
          <a:ea typeface="+mn-ea"/>
          <a:cs typeface="+mn-cs"/>
        </a:defRPr>
      </a:lvl1pPr>
      <a:lvl2pPr marL="347663" indent="-173038" algn="l" rtl="0" eaLnBrk="0" fontAlgn="base" hangingPunct="0">
        <a:spcBef>
          <a:spcPct val="20000"/>
        </a:spcBef>
        <a:spcAft>
          <a:spcPct val="0"/>
        </a:spcAft>
        <a:buClr>
          <a:srgbClr val="003057"/>
        </a:buClr>
        <a:buChar char="•"/>
        <a:defRPr sz="2400">
          <a:solidFill>
            <a:schemeClr val="tx1"/>
          </a:solidFill>
          <a:latin typeface="+mn-lt"/>
        </a:defRPr>
      </a:lvl2pPr>
      <a:lvl3pPr marL="547688" indent="-198438" algn="l" rtl="0" eaLnBrk="0" fontAlgn="base" hangingPunct="0">
        <a:spcBef>
          <a:spcPct val="20000"/>
        </a:spcBef>
        <a:spcAft>
          <a:spcPct val="0"/>
        </a:spcAft>
        <a:buClr>
          <a:schemeClr val="tx1"/>
        </a:buClr>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Clr>
          <a:srgbClr val="003057"/>
        </a:buClr>
        <a:buFont typeface="Wingdings" pitchFamily="2" charset="2"/>
        <a:buChar char="§"/>
        <a:defRPr sz="2400">
          <a:solidFill>
            <a:schemeClr val="tx1"/>
          </a:solidFill>
          <a:latin typeface="+mn-lt"/>
        </a:defRPr>
      </a:lvl4pPr>
      <a:lvl5pPr marL="2057400" indent="-228600" algn="l" rtl="0" eaLnBrk="0" fontAlgn="base" hangingPunct="0">
        <a:spcBef>
          <a:spcPct val="20000"/>
        </a:spcBef>
        <a:spcAft>
          <a:spcPct val="0"/>
        </a:spcAft>
        <a:buClr>
          <a:srgbClr val="003057"/>
        </a:buClr>
        <a:buFont typeface="Wingdings" pitchFamily="2" charset="2"/>
        <a:buChar char="§"/>
        <a:defRPr sz="2400">
          <a:solidFill>
            <a:schemeClr val="tx1"/>
          </a:solidFill>
          <a:latin typeface="+mn-lt"/>
        </a:defRPr>
      </a:lvl5pPr>
      <a:lvl6pPr marL="2514600" indent="-228600" algn="l" rtl="0" fontAlgn="base">
        <a:spcBef>
          <a:spcPct val="20000"/>
        </a:spcBef>
        <a:spcAft>
          <a:spcPct val="0"/>
        </a:spcAft>
        <a:buClr>
          <a:srgbClr val="003057"/>
        </a:buClr>
        <a:buFont typeface="Wingdings" pitchFamily="2" charset="2"/>
        <a:buChar char="§"/>
        <a:defRPr sz="2400">
          <a:solidFill>
            <a:schemeClr val="tx1"/>
          </a:solidFill>
          <a:latin typeface="+mn-lt"/>
        </a:defRPr>
      </a:lvl6pPr>
      <a:lvl7pPr marL="2971800" indent="-228600" algn="l" rtl="0" fontAlgn="base">
        <a:spcBef>
          <a:spcPct val="20000"/>
        </a:spcBef>
        <a:spcAft>
          <a:spcPct val="0"/>
        </a:spcAft>
        <a:buClr>
          <a:srgbClr val="003057"/>
        </a:buClr>
        <a:buFont typeface="Wingdings" pitchFamily="2" charset="2"/>
        <a:buChar char="§"/>
        <a:defRPr sz="2400">
          <a:solidFill>
            <a:schemeClr val="tx1"/>
          </a:solidFill>
          <a:latin typeface="+mn-lt"/>
        </a:defRPr>
      </a:lvl7pPr>
      <a:lvl8pPr marL="3429000" indent="-228600" algn="l" rtl="0" fontAlgn="base">
        <a:spcBef>
          <a:spcPct val="20000"/>
        </a:spcBef>
        <a:spcAft>
          <a:spcPct val="0"/>
        </a:spcAft>
        <a:buClr>
          <a:srgbClr val="003057"/>
        </a:buClr>
        <a:buFont typeface="Wingdings" pitchFamily="2" charset="2"/>
        <a:buChar char="§"/>
        <a:defRPr sz="2400">
          <a:solidFill>
            <a:schemeClr val="tx1"/>
          </a:solidFill>
          <a:latin typeface="+mn-lt"/>
        </a:defRPr>
      </a:lvl8pPr>
      <a:lvl9pPr marL="3886200" indent="-228600" algn="l" rtl="0" fontAlgn="base">
        <a:spcBef>
          <a:spcPct val="20000"/>
        </a:spcBef>
        <a:spcAft>
          <a:spcPct val="0"/>
        </a:spcAft>
        <a:buClr>
          <a:srgbClr val="003057"/>
        </a:buClr>
        <a:buFont typeface="Wingdings" pitchFamily="2" charset="2"/>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r>
              <a:rPr lang="en-US" dirty="0" err="1" smtClean="0"/>
              <a:t>Nkululeko</a:t>
            </a:r>
            <a:r>
              <a:rPr lang="en-US" dirty="0" smtClean="0"/>
              <a:t> High School 				</a:t>
            </a:r>
            <a:r>
              <a:rPr lang="en-US" sz="2400" dirty="0" smtClean="0"/>
              <a:t>(2012 Project School)</a:t>
            </a:r>
            <a:endParaRPr lang="en-US" sz="24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684" y="1125538"/>
            <a:ext cx="7797233"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27267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8"/>
          <p:cNvSpPr>
            <a:spLocks noGrp="1"/>
          </p:cNvSpPr>
          <p:nvPr>
            <p:ph type="title"/>
          </p:nvPr>
        </p:nvSpPr>
        <p:spPr/>
        <p:txBody>
          <a:bodyPr/>
          <a:lstStyle/>
          <a:p>
            <a:pPr algn="ctr"/>
            <a:r>
              <a:rPr lang="en-ZA" dirty="0" smtClean="0"/>
              <a:t/>
            </a:r>
            <a:br>
              <a:rPr lang="en-ZA" dirty="0" smtClean="0"/>
            </a:br>
            <a:r>
              <a:rPr lang="en-ZA" dirty="0" smtClean="0"/>
              <a:t>	The improvised “gym”</a:t>
            </a:r>
            <a:br>
              <a:rPr lang="en-ZA" dirty="0" smtClean="0"/>
            </a:br>
            <a:endParaRPr lang="en-ZA" dirty="0" smtClean="0"/>
          </a:p>
        </p:txBody>
      </p:sp>
      <p:pic>
        <p:nvPicPr>
          <p:cNvPr id="6149" name="Picture 4" descr="School Flyer on Passport to Health.pdf"/>
          <p:cNvPicPr>
            <a:picLocks noChangeAspect="1"/>
          </p:cNvPicPr>
          <p:nvPr/>
        </p:nvPicPr>
        <p:blipFill>
          <a:blip r:embed="rId2" cstate="print">
            <a:extLst>
              <a:ext uri="{28A0092B-C50C-407E-A947-70E740481C1C}">
                <a14:useLocalDpi xmlns:a14="http://schemas.microsoft.com/office/drawing/2010/main" val="0"/>
              </a:ext>
            </a:extLst>
          </a:blip>
          <a:srcRect r="53941" b="82962"/>
          <a:stretch>
            <a:fillRect/>
          </a:stretch>
        </p:blipFill>
        <p:spPr bwMode="auto">
          <a:xfrm>
            <a:off x="152400" y="0"/>
            <a:ext cx="2133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7000"/>
                    </a14:imgEffect>
                    <a14:imgEffect>
                      <a14:brightnessContrast bright="32000" contrast="9000"/>
                    </a14:imgEffect>
                  </a14:imgLayer>
                </a14:imgProps>
              </a:ext>
              <a:ext uri="{28A0092B-C50C-407E-A947-70E740481C1C}">
                <a14:useLocalDpi xmlns:a14="http://schemas.microsoft.com/office/drawing/2010/main" val="0"/>
              </a:ext>
            </a:extLst>
          </a:blip>
          <a:srcRect/>
          <a:stretch>
            <a:fillRect/>
          </a:stretch>
        </p:blipFill>
        <p:spPr bwMode="auto">
          <a:xfrm>
            <a:off x="1371600" y="1080285"/>
            <a:ext cx="6853620" cy="5143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90329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8"/>
          <p:cNvSpPr>
            <a:spLocks noGrp="1"/>
          </p:cNvSpPr>
          <p:nvPr>
            <p:ph type="title"/>
          </p:nvPr>
        </p:nvSpPr>
        <p:spPr/>
        <p:txBody>
          <a:bodyPr/>
          <a:lstStyle/>
          <a:p>
            <a:pPr algn="ctr"/>
            <a:r>
              <a:rPr lang="en-ZA" dirty="0" smtClean="0"/>
              <a:t/>
            </a:r>
            <a:br>
              <a:rPr lang="en-ZA" dirty="0" smtClean="0"/>
            </a:br>
            <a:r>
              <a:rPr lang="en-ZA" dirty="0" smtClean="0"/>
              <a:t>	The improvised “gym”</a:t>
            </a:r>
            <a:br>
              <a:rPr lang="en-ZA" dirty="0" smtClean="0"/>
            </a:br>
            <a:endParaRPr lang="en-ZA" dirty="0" smtClean="0"/>
          </a:p>
        </p:txBody>
      </p:sp>
      <p:pic>
        <p:nvPicPr>
          <p:cNvPr id="6149" name="Picture 4" descr="School Flyer on Passport to Health.pdf"/>
          <p:cNvPicPr>
            <a:picLocks noChangeAspect="1"/>
          </p:cNvPicPr>
          <p:nvPr/>
        </p:nvPicPr>
        <p:blipFill>
          <a:blip r:embed="rId2" cstate="print">
            <a:extLst>
              <a:ext uri="{28A0092B-C50C-407E-A947-70E740481C1C}">
                <a14:useLocalDpi xmlns:a14="http://schemas.microsoft.com/office/drawing/2010/main" val="0"/>
              </a:ext>
            </a:extLst>
          </a:blip>
          <a:srcRect r="53941" b="82962"/>
          <a:stretch>
            <a:fillRect/>
          </a:stretch>
        </p:blipFill>
        <p:spPr bwMode="auto">
          <a:xfrm>
            <a:off x="152400" y="0"/>
            <a:ext cx="2133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H:\LARASA Conference NKULULEKO\Uitenhage School\DSC03174.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82169" y="1125538"/>
            <a:ext cx="7700263"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903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8"/>
          <p:cNvSpPr>
            <a:spLocks noGrp="1"/>
          </p:cNvSpPr>
          <p:nvPr>
            <p:ph type="title"/>
          </p:nvPr>
        </p:nvSpPr>
        <p:spPr/>
        <p:txBody>
          <a:bodyPr/>
          <a:lstStyle/>
          <a:p>
            <a:pPr algn="ctr"/>
            <a:r>
              <a:rPr lang="en-ZA" dirty="0" smtClean="0"/>
              <a:t/>
            </a:r>
            <a:br>
              <a:rPr lang="en-ZA" dirty="0" smtClean="0"/>
            </a:br>
            <a:r>
              <a:rPr lang="en-ZA" dirty="0" smtClean="0"/>
              <a:t>	The improvised “gym”</a:t>
            </a:r>
            <a:br>
              <a:rPr lang="en-ZA" dirty="0" smtClean="0"/>
            </a:br>
            <a:endParaRPr lang="en-ZA" dirty="0" smtClean="0"/>
          </a:p>
        </p:txBody>
      </p:sp>
      <p:pic>
        <p:nvPicPr>
          <p:cNvPr id="6149" name="Picture 4" descr="School Flyer on Passport to Health.pdf"/>
          <p:cNvPicPr>
            <a:picLocks noChangeAspect="1"/>
          </p:cNvPicPr>
          <p:nvPr/>
        </p:nvPicPr>
        <p:blipFill>
          <a:blip r:embed="rId2" cstate="print">
            <a:extLst>
              <a:ext uri="{28A0092B-C50C-407E-A947-70E740481C1C}">
                <a14:useLocalDpi xmlns:a14="http://schemas.microsoft.com/office/drawing/2010/main" val="0"/>
              </a:ext>
            </a:extLst>
          </a:blip>
          <a:srcRect r="53941" b="82962"/>
          <a:stretch>
            <a:fillRect/>
          </a:stretch>
        </p:blipFill>
        <p:spPr bwMode="auto">
          <a:xfrm>
            <a:off x="152400" y="0"/>
            <a:ext cx="2133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36000" contrast="48000"/>
                    </a14:imgEffect>
                  </a14:imgLayer>
                </a14:imgProps>
              </a:ext>
              <a:ext uri="{28A0092B-C50C-407E-A947-70E740481C1C}">
                <a14:useLocalDpi xmlns:a14="http://schemas.microsoft.com/office/drawing/2010/main" val="0"/>
              </a:ext>
            </a:extLst>
          </a:blip>
          <a:srcRect/>
          <a:stretch>
            <a:fillRect/>
          </a:stretch>
        </p:blipFill>
        <p:spPr bwMode="auto">
          <a:xfrm>
            <a:off x="381000" y="1143000"/>
            <a:ext cx="370840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5080" y="1143000"/>
            <a:ext cx="3886200" cy="2748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011" y="3657600"/>
            <a:ext cx="1914525" cy="2585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9800" y="3925504"/>
            <a:ext cx="290508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8160" y="4038600"/>
            <a:ext cx="3543301"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90329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8475"/>
            <a:ext cx="9144000" cy="586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08423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Challenges 			Rewards</a:t>
            </a:r>
            <a:endParaRPr lang="en-US" dirty="0"/>
          </a:p>
        </p:txBody>
      </p:sp>
      <p:sp>
        <p:nvSpPr>
          <p:cNvPr id="3" name="Content Placeholder 2"/>
          <p:cNvSpPr>
            <a:spLocks noGrp="1"/>
          </p:cNvSpPr>
          <p:nvPr>
            <p:ph sz="half" idx="1"/>
          </p:nvPr>
        </p:nvSpPr>
        <p:spPr/>
        <p:txBody>
          <a:bodyPr/>
          <a:lstStyle/>
          <a:p>
            <a:r>
              <a:rPr lang="en-US" dirty="0" smtClean="0"/>
              <a:t>Shocking state of disrepair of the school</a:t>
            </a:r>
          </a:p>
          <a:p>
            <a:r>
              <a:rPr lang="en-US" dirty="0" smtClean="0"/>
              <a:t>Finding a suitable intervention</a:t>
            </a:r>
          </a:p>
          <a:p>
            <a:r>
              <a:rPr lang="en-US" dirty="0" smtClean="0"/>
              <a:t>Group dynamics at the beginning</a:t>
            </a:r>
          </a:p>
          <a:p>
            <a:r>
              <a:rPr lang="en-US" dirty="0" smtClean="0"/>
              <a:t>Finding sponsors</a:t>
            </a:r>
            <a:endParaRPr lang="en-US" dirty="0"/>
          </a:p>
        </p:txBody>
      </p:sp>
      <p:sp>
        <p:nvSpPr>
          <p:cNvPr id="4" name="Content Placeholder 3"/>
          <p:cNvSpPr>
            <a:spLocks noGrp="1"/>
          </p:cNvSpPr>
          <p:nvPr>
            <p:ph sz="half" idx="2"/>
          </p:nvPr>
        </p:nvSpPr>
        <p:spPr/>
        <p:txBody>
          <a:bodyPr/>
          <a:lstStyle/>
          <a:p>
            <a:r>
              <a:rPr lang="en-US" dirty="0" smtClean="0"/>
              <a:t>Satisfaction of achieving something good</a:t>
            </a:r>
          </a:p>
          <a:p>
            <a:r>
              <a:rPr lang="en-US" dirty="0" smtClean="0"/>
              <a:t>Seeing the end result</a:t>
            </a:r>
          </a:p>
          <a:p>
            <a:r>
              <a:rPr lang="en-US" dirty="0" smtClean="0"/>
              <a:t>Made a difference to a school in great need</a:t>
            </a:r>
          </a:p>
          <a:p>
            <a:r>
              <a:rPr lang="en-US" dirty="0" smtClean="0"/>
              <a:t>Appreciation for learners and teachers</a:t>
            </a:r>
            <a:endParaRPr lang="en-US" dirty="0"/>
          </a:p>
        </p:txBody>
      </p:sp>
    </p:spTree>
    <p:extLst>
      <p:ext uri="{BB962C8B-B14F-4D97-AF65-F5344CB8AC3E}">
        <p14:creationId xmlns:p14="http://schemas.microsoft.com/office/powerpoint/2010/main" val="1017139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Publicity</a:t>
            </a:r>
            <a:endParaRPr lang="en-US"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33400" y="990600"/>
            <a:ext cx="4072578" cy="5758407"/>
          </a:xfrm>
        </p:spPr>
      </p:pic>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53000" y="2057400"/>
            <a:ext cx="4065000" cy="2878139"/>
          </a:xfrm>
        </p:spPr>
      </p:pic>
    </p:spTree>
    <p:extLst>
      <p:ext uri="{BB962C8B-B14F-4D97-AF65-F5344CB8AC3E}">
        <p14:creationId xmlns:p14="http://schemas.microsoft.com/office/powerpoint/2010/main" val="29465541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8360228"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79715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8110" y="1143000"/>
            <a:ext cx="8148621"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59229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726583" y="-19318"/>
            <a:ext cx="8417417" cy="3315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 y="3417454"/>
            <a:ext cx="7315200" cy="344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47035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first visit …</a:t>
            </a:r>
            <a:endParaRPr lang="en-US" dirty="0"/>
          </a:p>
        </p:txBody>
      </p:sp>
      <p:sp>
        <p:nvSpPr>
          <p:cNvPr id="9" name="Content Placeholder 8"/>
          <p:cNvSpPr>
            <a:spLocks noGrp="1"/>
          </p:cNvSpPr>
          <p:nvPr>
            <p:ph sz="half" idx="2"/>
          </p:nvPr>
        </p:nvSpPr>
        <p:spPr/>
        <p:txBody>
          <a:bodyPr/>
          <a:lstStyle/>
          <a:p>
            <a:r>
              <a:rPr lang="en-US" dirty="0" smtClean="0"/>
              <a:t>Run down and vandalized</a:t>
            </a:r>
          </a:p>
          <a:p>
            <a:r>
              <a:rPr lang="en-US" dirty="0" smtClean="0"/>
              <a:t>Litter everywhere</a:t>
            </a:r>
          </a:p>
          <a:p>
            <a:r>
              <a:rPr lang="en-US" dirty="0" smtClean="0"/>
              <a:t>Broken windows</a:t>
            </a:r>
          </a:p>
          <a:p>
            <a:r>
              <a:rPr lang="en-US" dirty="0" smtClean="0"/>
              <a:t>Broken doors</a:t>
            </a:r>
          </a:p>
          <a:p>
            <a:r>
              <a:rPr lang="en-US" dirty="0" smtClean="0"/>
              <a:t>Holes in ceilings</a:t>
            </a:r>
          </a:p>
          <a:p>
            <a:r>
              <a:rPr lang="en-US" dirty="0" smtClean="0"/>
              <a:t>No staff room</a:t>
            </a:r>
          </a:p>
          <a:p>
            <a:r>
              <a:rPr lang="en-US" dirty="0" smtClean="0"/>
              <a:t>OUR AIM: </a:t>
            </a:r>
          </a:p>
          <a:p>
            <a:pPr marL="0" indent="0">
              <a:buNone/>
            </a:pPr>
            <a:r>
              <a:rPr lang="en-US" dirty="0"/>
              <a:t> </a:t>
            </a:r>
            <a:r>
              <a:rPr lang="en-US" dirty="0" smtClean="0"/>
              <a:t> </a:t>
            </a:r>
            <a:r>
              <a:rPr lang="en-US" sz="3200" b="1" dirty="0" err="1" smtClean="0">
                <a:solidFill>
                  <a:srgbClr val="FF0000"/>
                </a:solidFill>
              </a:rPr>
              <a:t>P.a.s.S.P.O.R.T</a:t>
            </a:r>
            <a:r>
              <a:rPr lang="en-US" sz="3200" b="1" dirty="0" smtClean="0">
                <a:solidFill>
                  <a:srgbClr val="FF0000"/>
                </a:solidFill>
              </a:rPr>
              <a:t>.</a:t>
            </a:r>
          </a:p>
          <a:p>
            <a:endParaRPr lang="en-US"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3881914"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33601" y="3733800"/>
            <a:ext cx="4176712" cy="2083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97972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we start?</a:t>
            </a:r>
            <a:endParaRPr lang="en-US" dirty="0"/>
          </a:p>
        </p:txBody>
      </p:sp>
      <p:sp>
        <p:nvSpPr>
          <p:cNvPr id="4" name="Content Placeholder 3"/>
          <p:cNvSpPr>
            <a:spLocks noGrp="1"/>
          </p:cNvSpPr>
          <p:nvPr>
            <p:ph sz="half" idx="2"/>
          </p:nvPr>
        </p:nvSpPr>
        <p:spPr/>
        <p:txBody>
          <a:bodyPr/>
          <a:lstStyle/>
          <a:p>
            <a:r>
              <a:rPr lang="en-US" dirty="0" smtClean="0"/>
              <a:t>A </a:t>
            </a:r>
            <a:r>
              <a:rPr lang="en-US" dirty="0"/>
              <a:t>despondent </a:t>
            </a:r>
            <a:r>
              <a:rPr lang="en-US" dirty="0" smtClean="0"/>
              <a:t>group...</a:t>
            </a:r>
          </a:p>
          <a:p>
            <a:pPr marL="0" indent="0">
              <a:buNone/>
            </a:pPr>
            <a:endParaRPr lang="en-US" dirty="0" smtClean="0"/>
          </a:p>
          <a:p>
            <a:r>
              <a:rPr lang="en-US" dirty="0" smtClean="0"/>
              <a:t>Dr Walter: “ we can leave…give up … go back to our comfortable lives … OR</a:t>
            </a:r>
          </a:p>
          <a:p>
            <a:endParaRPr lang="en-US" dirty="0"/>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92467" y="2222244"/>
            <a:ext cx="4150934" cy="2806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70926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6" name="Content Placeholder 5"/>
          <p:cNvSpPr>
            <a:spLocks noGrp="1"/>
          </p:cNvSpPr>
          <p:nvPr>
            <p:ph sz="half" idx="2"/>
          </p:nvPr>
        </p:nvSpPr>
        <p:spPr/>
        <p:txBody>
          <a:bodyPr/>
          <a:lstStyle/>
          <a:p>
            <a:pPr>
              <a:defRPr/>
            </a:pPr>
            <a:r>
              <a:rPr lang="en-ZA" sz="1800" b="1" i="1" dirty="0"/>
              <a:t>“Our school has been vandalized and we would really like the community to get more involved and support us….Your project would be beneficial for our L.O teachers and help us to improve our pupil’s fitness level</a:t>
            </a:r>
            <a:r>
              <a:rPr lang="en-ZA" sz="1800" b="1" i="1" dirty="0" smtClean="0"/>
              <a:t>.”  </a:t>
            </a:r>
          </a:p>
          <a:p>
            <a:pPr marL="0" indent="0">
              <a:buNone/>
              <a:defRPr/>
            </a:pPr>
            <a:r>
              <a:rPr lang="en-ZA" sz="2000" b="1" dirty="0"/>
              <a:t>	</a:t>
            </a:r>
            <a:r>
              <a:rPr lang="en-ZA" sz="1600" b="1" dirty="0" smtClean="0"/>
              <a:t>Mrs </a:t>
            </a:r>
            <a:r>
              <a:rPr lang="en-ZA" sz="1600" b="1" dirty="0" err="1" smtClean="0"/>
              <a:t>Stokwe</a:t>
            </a:r>
            <a:r>
              <a:rPr lang="en-ZA" sz="1600" b="1" dirty="0" smtClean="0"/>
              <a:t>, principal</a:t>
            </a:r>
          </a:p>
          <a:p>
            <a:pPr>
              <a:defRPr/>
            </a:pPr>
            <a:endParaRPr lang="en-ZA" sz="1800" b="1" dirty="0" smtClean="0">
              <a:solidFill>
                <a:srgbClr val="000000"/>
              </a:solidFill>
              <a:ea typeface="+mj-ea"/>
              <a:cs typeface="+mj-cs"/>
            </a:endParaRPr>
          </a:p>
          <a:p>
            <a:pPr>
              <a:defRPr/>
            </a:pPr>
            <a:r>
              <a:rPr lang="en-ZA" sz="1800" b="1" dirty="0" smtClean="0">
                <a:solidFill>
                  <a:srgbClr val="002060"/>
                </a:solidFill>
                <a:ea typeface="+mj-ea"/>
                <a:cs typeface="+mj-cs"/>
              </a:rPr>
              <a:t>The schools’ attempts</a:t>
            </a:r>
          </a:p>
          <a:p>
            <a:pPr lvl="1">
              <a:defRPr/>
            </a:pPr>
            <a:r>
              <a:rPr lang="en-ZA" sz="1400" b="1" dirty="0" smtClean="0">
                <a:solidFill>
                  <a:srgbClr val="002060"/>
                </a:solidFill>
                <a:ea typeface="+mj-ea"/>
                <a:cs typeface="+mj-cs"/>
              </a:rPr>
              <a:t>Improved security – fencing</a:t>
            </a:r>
          </a:p>
          <a:p>
            <a:pPr lvl="1">
              <a:defRPr/>
            </a:pPr>
            <a:r>
              <a:rPr lang="en-ZA" sz="1400" b="1" dirty="0" smtClean="0">
                <a:solidFill>
                  <a:srgbClr val="002060"/>
                </a:solidFill>
                <a:ea typeface="+mj-ea"/>
                <a:cs typeface="+mj-cs"/>
              </a:rPr>
              <a:t>Caretakers’ cottage on premises</a:t>
            </a:r>
          </a:p>
          <a:p>
            <a:pPr lvl="1">
              <a:defRPr/>
            </a:pPr>
            <a:r>
              <a:rPr lang="en-ZA" sz="1400" b="1" dirty="0" smtClean="0">
                <a:solidFill>
                  <a:srgbClr val="002060"/>
                </a:solidFill>
                <a:ea typeface="+mj-ea"/>
                <a:cs typeface="+mj-cs"/>
              </a:rPr>
              <a:t>Garden started</a:t>
            </a:r>
          </a:p>
          <a:p>
            <a:pPr lvl="1">
              <a:defRPr/>
            </a:pPr>
            <a:r>
              <a:rPr lang="en-ZA" sz="1400" b="1" dirty="0" smtClean="0">
                <a:solidFill>
                  <a:srgbClr val="002060"/>
                </a:solidFill>
                <a:ea typeface="+mj-ea"/>
                <a:cs typeface="+mj-cs"/>
              </a:rPr>
              <a:t>Selected </a:t>
            </a:r>
            <a:r>
              <a:rPr lang="en-ZA" sz="1400" b="1" dirty="0">
                <a:solidFill>
                  <a:srgbClr val="002060"/>
                </a:solidFill>
                <a:ea typeface="+mj-ea"/>
                <a:cs typeface="+mj-cs"/>
              </a:rPr>
              <a:t>teachers </a:t>
            </a:r>
            <a:r>
              <a:rPr lang="en-ZA" sz="1400" b="1" dirty="0" smtClean="0">
                <a:solidFill>
                  <a:srgbClr val="002060"/>
                </a:solidFill>
                <a:ea typeface="+mj-ea"/>
                <a:cs typeface="+mj-cs"/>
              </a:rPr>
              <a:t>painted </a:t>
            </a:r>
            <a:r>
              <a:rPr lang="en-ZA" sz="1400" b="1" dirty="0">
                <a:solidFill>
                  <a:srgbClr val="002060"/>
                </a:solidFill>
                <a:ea typeface="+mj-ea"/>
                <a:cs typeface="+mj-cs"/>
              </a:rPr>
              <a:t>their class rooms at their own </a:t>
            </a:r>
            <a:r>
              <a:rPr lang="en-ZA" sz="1400" b="1" dirty="0" smtClean="0">
                <a:solidFill>
                  <a:srgbClr val="002060"/>
                </a:solidFill>
                <a:ea typeface="+mj-ea"/>
                <a:cs typeface="+mj-cs"/>
              </a:rPr>
              <a:t>expense</a:t>
            </a:r>
          </a:p>
          <a:p>
            <a:pPr lvl="1">
              <a:defRPr/>
            </a:pPr>
            <a:r>
              <a:rPr lang="en-ZA" sz="1400" b="1" dirty="0">
                <a:solidFill>
                  <a:srgbClr val="002060"/>
                </a:solidFill>
              </a:rPr>
              <a:t>g</a:t>
            </a:r>
            <a:r>
              <a:rPr lang="en-ZA" sz="1400" b="1" dirty="0" smtClean="0">
                <a:solidFill>
                  <a:srgbClr val="002060"/>
                </a:solidFill>
              </a:rPr>
              <a:t>ained recognition </a:t>
            </a:r>
            <a:r>
              <a:rPr lang="en-ZA" sz="1400" b="1" dirty="0">
                <a:solidFill>
                  <a:srgbClr val="002060"/>
                </a:solidFill>
              </a:rPr>
              <a:t>in soccer, </a:t>
            </a:r>
            <a:r>
              <a:rPr lang="en-ZA" sz="1400" b="1" dirty="0" smtClean="0">
                <a:solidFill>
                  <a:srgbClr val="002060"/>
                </a:solidFill>
              </a:rPr>
              <a:t>and netball</a:t>
            </a:r>
          </a:p>
          <a:p>
            <a:pPr lvl="1">
              <a:defRPr/>
            </a:pPr>
            <a:r>
              <a:rPr lang="en-ZA" sz="1400" b="1" dirty="0" smtClean="0">
                <a:solidFill>
                  <a:srgbClr val="002060"/>
                </a:solidFill>
              </a:rPr>
              <a:t>Award </a:t>
            </a:r>
            <a:r>
              <a:rPr lang="en-ZA" sz="1400" b="1" dirty="0">
                <a:solidFill>
                  <a:srgbClr val="002060"/>
                </a:solidFill>
              </a:rPr>
              <a:t>winning </a:t>
            </a:r>
            <a:r>
              <a:rPr lang="en-ZA" sz="1400" b="1" dirty="0" smtClean="0">
                <a:solidFill>
                  <a:srgbClr val="002060"/>
                </a:solidFill>
              </a:rPr>
              <a:t>choir </a:t>
            </a:r>
            <a:r>
              <a:rPr lang="en-ZA" sz="1200" dirty="0"/>
              <a:t/>
            </a:r>
            <a:br>
              <a:rPr lang="en-ZA" sz="1200" dirty="0"/>
            </a:br>
            <a:endParaRPr lang="en-US" sz="1200" dirty="0">
              <a:solidFill>
                <a:srgbClr val="002060"/>
              </a:solidFill>
            </a:endParaRPr>
          </a:p>
        </p:txBody>
      </p:sp>
      <p:pic>
        <p:nvPicPr>
          <p:cNvPr id="2050"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359281" y="3886200"/>
            <a:ext cx="4176712" cy="2194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19200"/>
            <a:ext cx="4343400" cy="230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94184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8"/>
          <p:cNvSpPr>
            <a:spLocks noGrp="1"/>
          </p:cNvSpPr>
          <p:nvPr>
            <p:ph type="title"/>
          </p:nvPr>
        </p:nvSpPr>
        <p:spPr/>
        <p:txBody>
          <a:bodyPr/>
          <a:lstStyle/>
          <a:p>
            <a:pPr algn="ctr"/>
            <a:r>
              <a:rPr lang="en-ZA" dirty="0" smtClean="0"/>
              <a:t/>
            </a:r>
            <a:br>
              <a:rPr lang="en-ZA" dirty="0" smtClean="0"/>
            </a:br>
            <a:r>
              <a:rPr lang="en-ZA" dirty="0" smtClean="0"/>
              <a:t>Our intervention</a:t>
            </a:r>
            <a:br>
              <a:rPr lang="en-ZA" dirty="0" smtClean="0"/>
            </a:br>
            <a:endParaRPr lang="en-ZA" dirty="0" smtClean="0"/>
          </a:p>
        </p:txBody>
      </p:sp>
      <p:sp>
        <p:nvSpPr>
          <p:cNvPr id="6148" name="Content Placeholder 9"/>
          <p:cNvSpPr>
            <a:spLocks noGrp="1"/>
          </p:cNvSpPr>
          <p:nvPr>
            <p:ph sz="half" idx="1"/>
          </p:nvPr>
        </p:nvSpPr>
        <p:spPr/>
        <p:txBody>
          <a:bodyPr/>
          <a:lstStyle/>
          <a:p>
            <a:r>
              <a:rPr lang="en-ZA" sz="2400" b="1" dirty="0" smtClean="0">
                <a:solidFill>
                  <a:schemeClr val="tx1"/>
                </a:solidFill>
              </a:rPr>
              <a:t>11 HMS Students</a:t>
            </a:r>
          </a:p>
          <a:p>
            <a:r>
              <a:rPr lang="en-ZA" sz="2400" b="1" dirty="0" smtClean="0">
                <a:solidFill>
                  <a:schemeClr val="tx1"/>
                </a:solidFill>
              </a:rPr>
              <a:t>Find sponsors: aim to raise R10 000</a:t>
            </a:r>
          </a:p>
          <a:p>
            <a:pPr marL="0" indent="0">
              <a:buNone/>
            </a:pPr>
            <a:endParaRPr lang="en-ZA" b="1" dirty="0" smtClean="0">
              <a:solidFill>
                <a:schemeClr val="tx1"/>
              </a:solidFill>
            </a:endParaRPr>
          </a:p>
        </p:txBody>
      </p:sp>
      <p:pic>
        <p:nvPicPr>
          <p:cNvPr id="6149" name="Picture 4" descr="School Flyer on Passport to Health.pdf"/>
          <p:cNvPicPr>
            <a:picLocks noChangeAspect="1"/>
          </p:cNvPicPr>
          <p:nvPr/>
        </p:nvPicPr>
        <p:blipFill>
          <a:blip r:embed="rId2" cstate="print">
            <a:extLst>
              <a:ext uri="{28A0092B-C50C-407E-A947-70E740481C1C}">
                <a14:useLocalDpi xmlns:a14="http://schemas.microsoft.com/office/drawing/2010/main" val="0"/>
              </a:ext>
            </a:extLst>
          </a:blip>
          <a:srcRect r="53941" b="82962"/>
          <a:stretch>
            <a:fillRect/>
          </a:stretch>
        </p:blipFill>
        <p:spPr bwMode="auto">
          <a:xfrm>
            <a:off x="152400" y="0"/>
            <a:ext cx="2133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23741" y="3352800"/>
            <a:ext cx="4324518"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6013" y="1371600"/>
            <a:ext cx="3353350" cy="1634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352800"/>
            <a:ext cx="4296302"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86440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we did</a:t>
            </a:r>
            <a:endParaRPr lang="en-US" dirty="0"/>
          </a:p>
        </p:txBody>
      </p:sp>
      <p:sp>
        <p:nvSpPr>
          <p:cNvPr id="6" name="Content Placeholder 5"/>
          <p:cNvSpPr>
            <a:spLocks noGrp="1"/>
          </p:cNvSpPr>
          <p:nvPr>
            <p:ph idx="1"/>
          </p:nvPr>
        </p:nvSpPr>
        <p:spPr/>
        <p:txBody>
          <a:bodyPr/>
          <a:lstStyle/>
          <a:p>
            <a:r>
              <a:rPr lang="en-US" dirty="0" smtClean="0"/>
              <a:t>Needs analyses</a:t>
            </a:r>
          </a:p>
          <a:p>
            <a:r>
              <a:rPr lang="en-US" dirty="0" smtClean="0"/>
              <a:t>Researched the intervention</a:t>
            </a:r>
          </a:p>
          <a:p>
            <a:r>
              <a:rPr lang="en-US" dirty="0" smtClean="0"/>
              <a:t>Main </a:t>
            </a:r>
            <a:r>
              <a:rPr lang="en-US" dirty="0"/>
              <a:t>idea: Convert derelict classroom into an improvised </a:t>
            </a:r>
            <a:r>
              <a:rPr lang="en-US" dirty="0" smtClean="0"/>
              <a:t>gym</a:t>
            </a:r>
          </a:p>
          <a:p>
            <a:r>
              <a:rPr lang="en-US" dirty="0" smtClean="0"/>
              <a:t>Presented our ideas to the staff and SRC</a:t>
            </a:r>
          </a:p>
          <a:p>
            <a:r>
              <a:rPr lang="en-US" dirty="0" smtClean="0"/>
              <a:t>Funding Proposal</a:t>
            </a:r>
          </a:p>
          <a:p>
            <a:r>
              <a:rPr lang="en-US" dirty="0" smtClean="0"/>
              <a:t>Obtained sponsors</a:t>
            </a:r>
          </a:p>
          <a:p>
            <a:r>
              <a:rPr lang="en-US" dirty="0" smtClean="0"/>
              <a:t>Organize </a:t>
            </a:r>
            <a:r>
              <a:rPr lang="en-US" dirty="0"/>
              <a:t>a Spring Day Clean-up</a:t>
            </a:r>
          </a:p>
          <a:p>
            <a:endParaRPr lang="en-US" dirty="0" smtClean="0"/>
          </a:p>
          <a:p>
            <a:endParaRPr lang="en-US" dirty="0"/>
          </a:p>
        </p:txBody>
      </p:sp>
    </p:spTree>
    <p:extLst>
      <p:ext uri="{BB962C8B-B14F-4D97-AF65-F5344CB8AC3E}">
        <p14:creationId xmlns:p14="http://schemas.microsoft.com/office/powerpoint/2010/main" val="41788122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Saturday, 1 September 2012</a:t>
            </a:r>
            <a:endParaRPr lang="en-US" dirty="0"/>
          </a:p>
        </p:txBody>
      </p:sp>
      <p:sp>
        <p:nvSpPr>
          <p:cNvPr id="4" name="Content Placeholder 3"/>
          <p:cNvSpPr>
            <a:spLocks noGrp="1"/>
          </p:cNvSpPr>
          <p:nvPr>
            <p:ph sz="half" idx="1"/>
          </p:nvPr>
        </p:nvSpPr>
        <p:spPr/>
        <p:txBody>
          <a:bodyPr/>
          <a:lstStyle/>
          <a:p>
            <a:r>
              <a:rPr lang="en-US" sz="2000" dirty="0"/>
              <a:t>8</a:t>
            </a:r>
            <a:r>
              <a:rPr lang="en-US" sz="2000" dirty="0" smtClean="0"/>
              <a:t>00 </a:t>
            </a:r>
            <a:r>
              <a:rPr lang="en-US" sz="2000" dirty="0" err="1" smtClean="0"/>
              <a:t>litres</a:t>
            </a:r>
            <a:r>
              <a:rPr lang="en-US" sz="2000" dirty="0" smtClean="0"/>
              <a:t> of paint sponsored</a:t>
            </a:r>
          </a:p>
          <a:p>
            <a:pPr marL="0" indent="0">
              <a:buNone/>
            </a:pPr>
            <a:endParaRPr lang="en-US" sz="2000" dirty="0" smtClean="0"/>
          </a:p>
          <a:p>
            <a:r>
              <a:rPr lang="en-US" sz="2000" dirty="0" smtClean="0"/>
              <a:t>5 teachers and more than 100 children came for the Spring Day clean-up: scrapping, painting …</a:t>
            </a:r>
          </a:p>
          <a:p>
            <a:pPr marL="0" indent="0">
              <a:buNone/>
            </a:pPr>
            <a:endParaRPr lang="en-US" sz="2000" dirty="0" smtClean="0"/>
          </a:p>
          <a:p>
            <a:r>
              <a:rPr lang="en-US" sz="2000" dirty="0" smtClean="0"/>
              <a:t>Principal, Mrs </a:t>
            </a:r>
            <a:r>
              <a:rPr lang="en-US" sz="2000" dirty="0" err="1" smtClean="0"/>
              <a:t>Stokwe</a:t>
            </a:r>
            <a:r>
              <a:rPr lang="en-US" sz="2000" dirty="0" smtClean="0"/>
              <a:t> and mothers cooked a meal for everyone</a:t>
            </a:r>
          </a:p>
          <a:p>
            <a:pPr marL="0" indent="0">
              <a:buNone/>
            </a:pPr>
            <a:endParaRPr lang="en-US" sz="2000" dirty="0" smtClean="0"/>
          </a:p>
          <a:p>
            <a:r>
              <a:rPr lang="en-US" sz="2000" dirty="0" smtClean="0"/>
              <a:t>HMS students worked on the “gym”</a:t>
            </a:r>
            <a:endParaRPr lang="en-US" sz="2000" dirty="0"/>
          </a:p>
        </p:txBody>
      </p:sp>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24400" y="1371600"/>
            <a:ext cx="4176713" cy="2206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733800"/>
            <a:ext cx="3276600" cy="2154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04195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transformed School</a:t>
            </a:r>
            <a:endParaRPr lang="en-US" dirty="0"/>
          </a:p>
        </p:txBody>
      </p:sp>
      <p:pic>
        <p:nvPicPr>
          <p:cNvPr id="4098" name="Picture 2"/>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val="0"/>
              </a:ext>
            </a:extLst>
          </a:blip>
          <a:srcRect/>
          <a:stretch>
            <a:fillRect/>
          </a:stretch>
        </p:blipFill>
        <p:spPr bwMode="auto">
          <a:xfrm>
            <a:off x="381000" y="1981200"/>
            <a:ext cx="3876425" cy="2903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Grp="1" noChangeAspect="1" noChangeArrowheads="1"/>
          </p:cNvPicPr>
          <p:nvPr>
            <p:ph sz="half" idx="2"/>
          </p:nvPr>
        </p:nvPicPr>
        <p:blipFill>
          <a:blip r:embed="rId4">
            <a:extLst>
              <a:ext uri="{BEBA8EAE-BF5A-486C-A8C5-ECC9F3942E4B}">
                <a14:imgProps xmlns:a14="http://schemas.microsoft.com/office/drawing/2010/main">
                  <a14:imgLayer r:embed="rId5">
                    <a14:imgEffect>
                      <a14:sharpenSoften amount="-2000"/>
                    </a14:imgEffect>
                    <a14:imgEffect>
                      <a14:brightnessContrast bright="18000" contrast="-14000"/>
                    </a14:imgEffect>
                  </a14:imgLayer>
                </a14:imgProps>
              </a:ext>
              <a:ext uri="{28A0092B-C50C-407E-A947-70E740481C1C}">
                <a14:useLocalDpi xmlns:a14="http://schemas.microsoft.com/office/drawing/2010/main" val="0"/>
              </a:ext>
            </a:extLst>
          </a:blip>
          <a:srcRect/>
          <a:stretch>
            <a:fillRect/>
          </a:stretch>
        </p:blipFill>
        <p:spPr bwMode="auto">
          <a:xfrm>
            <a:off x="5029200" y="1905000"/>
            <a:ext cx="3968972" cy="297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47566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8"/>
          <p:cNvSpPr>
            <a:spLocks noGrp="1"/>
          </p:cNvSpPr>
          <p:nvPr>
            <p:ph type="title"/>
          </p:nvPr>
        </p:nvSpPr>
        <p:spPr/>
        <p:txBody>
          <a:bodyPr/>
          <a:lstStyle/>
          <a:p>
            <a:pPr algn="ctr"/>
            <a:r>
              <a:rPr lang="en-ZA" dirty="0" smtClean="0"/>
              <a:t/>
            </a:r>
            <a:br>
              <a:rPr lang="en-ZA" dirty="0" smtClean="0"/>
            </a:br>
            <a:r>
              <a:rPr lang="en-ZA" dirty="0" smtClean="0"/>
              <a:t>	The improvised “gym”</a:t>
            </a:r>
            <a:br>
              <a:rPr lang="en-ZA" dirty="0" smtClean="0"/>
            </a:br>
            <a:endParaRPr lang="en-ZA" dirty="0" smtClean="0"/>
          </a:p>
        </p:txBody>
      </p:sp>
      <p:pic>
        <p:nvPicPr>
          <p:cNvPr id="10" name="Picture 2" descr="H:\LARASA Conference NKULULEKO\Uitenhage School\DSC01568.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179388" y="2269994"/>
            <a:ext cx="4176712" cy="271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descr="School Flyer on Passport to Health.pdf"/>
          <p:cNvPicPr>
            <a:picLocks noChangeAspect="1"/>
          </p:cNvPicPr>
          <p:nvPr/>
        </p:nvPicPr>
        <p:blipFill>
          <a:blip r:embed="rId3" cstate="print">
            <a:extLst>
              <a:ext uri="{28A0092B-C50C-407E-A947-70E740481C1C}">
                <a14:useLocalDpi xmlns:a14="http://schemas.microsoft.com/office/drawing/2010/main" val="0"/>
              </a:ext>
            </a:extLst>
          </a:blip>
          <a:srcRect r="53941" b="82962"/>
          <a:stretch>
            <a:fillRect/>
          </a:stretch>
        </p:blipFill>
        <p:spPr bwMode="auto">
          <a:xfrm>
            <a:off x="152400" y="0"/>
            <a:ext cx="2133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508500" y="2057725"/>
            <a:ext cx="4176713" cy="313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15787</TotalTime>
  <Words>233</Words>
  <Application>Microsoft Office PowerPoint</Application>
  <PresentationFormat>On-screen Show (4:3)</PresentationFormat>
  <Paragraphs>58</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1_Default Design</vt:lpstr>
      <vt:lpstr>Case Study: Nkululeko High School     (2012 Project School)</vt:lpstr>
      <vt:lpstr>Our first visit …</vt:lpstr>
      <vt:lpstr>Where do we start?</vt:lpstr>
      <vt:lpstr>PowerPoint Presentation</vt:lpstr>
      <vt:lpstr> Our intervention </vt:lpstr>
      <vt:lpstr>What we did</vt:lpstr>
      <vt:lpstr>Saturday, 1 September 2012</vt:lpstr>
      <vt:lpstr>A transformed School</vt:lpstr>
      <vt:lpstr>  The improvised “gym” </vt:lpstr>
      <vt:lpstr>  The improvised “gym” </vt:lpstr>
      <vt:lpstr>  The improvised “gym” </vt:lpstr>
      <vt:lpstr>  The improvised “gym” </vt:lpstr>
      <vt:lpstr>PowerPoint Presentation</vt:lpstr>
      <vt:lpstr> Challenges    Rewards</vt:lpstr>
      <vt:lpstr>Publicity</vt:lpstr>
      <vt:lpstr>PowerPoint Presentation</vt:lpstr>
      <vt:lpstr>PowerPoint Presentation</vt:lpstr>
      <vt:lpstr>PowerPoint Presentation</vt:lpstr>
    </vt:vector>
  </TitlesOfParts>
  <Company>Nelson Mandela Metropolitan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vernon</dc:creator>
  <cp:lastModifiedBy>Walter, Cheryl (Dr) (Summerstrand Campus South)</cp:lastModifiedBy>
  <cp:revision>218</cp:revision>
  <dcterms:created xsi:type="dcterms:W3CDTF">2010-02-11T14:18:11Z</dcterms:created>
  <dcterms:modified xsi:type="dcterms:W3CDTF">2013-09-12T12:57:46Z</dcterms:modified>
</cp:coreProperties>
</file>